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1647" r:id="rId3"/>
    <p:sldId id="1646" r:id="rId4"/>
    <p:sldId id="1656" r:id="rId5"/>
    <p:sldId id="1657" r:id="rId6"/>
    <p:sldId id="1658" r:id="rId7"/>
    <p:sldId id="1659" r:id="rId8"/>
    <p:sldId id="1655" r:id="rId9"/>
    <p:sldId id="1648" r:id="rId10"/>
    <p:sldId id="1649" r:id="rId11"/>
    <p:sldId id="1650" r:id="rId12"/>
    <p:sldId id="1652" r:id="rId13"/>
    <p:sldId id="1651" r:id="rId14"/>
    <p:sldId id="1653" r:id="rId15"/>
    <p:sldId id="1661" r:id="rId16"/>
    <p:sldId id="1662" r:id="rId17"/>
    <p:sldId id="1654" r:id="rId18"/>
    <p:sldId id="16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CC9900"/>
    <a:srgbClr val="CCFF33"/>
    <a:srgbClr val="9966FF"/>
    <a:srgbClr val="CC6600"/>
    <a:srgbClr val="FF9900"/>
    <a:srgbClr val="99FF99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2" autoAdjust="0"/>
    <p:restoredTop sz="88102" autoAdjust="0"/>
  </p:normalViewPr>
  <p:slideViewPr>
    <p:cSldViewPr snapToGrid="0">
      <p:cViewPr>
        <p:scale>
          <a:sx n="100" d="100"/>
          <a:sy n="100" d="100"/>
        </p:scale>
        <p:origin x="-96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1737-9B7C-4B5A-91CF-475BA97044A8}" type="datetimeFigureOut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2E10-22CB-42C8-9879-21136F4F7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 quick discussion of how a CCD</a:t>
            </a:r>
            <a:r>
              <a:rPr lang="en-US" baseline="0" dirty="0" smtClean="0"/>
              <a:t> works.  Talk about how the electrons build up in the wells as photons strike, and how dark current works, and about how the image is read off, causing the Bias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bias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dark frame (15 minute exposure – note the amp glow</a:t>
            </a:r>
            <a:r>
              <a:rPr lang="en-US" baseline="0" dirty="0" smtClean="0"/>
              <a:t> in the upper left corner). Amp glow is caused by the high gain amplifier that reads out electrons from the CCD array and converts them to a voltage that can be read by the A/D converter.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flat frame (a good 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flat frame (lots</a:t>
            </a:r>
            <a:r>
              <a:rPr lang="en-US" baseline="0" dirty="0" smtClean="0"/>
              <a:t> of dust donuts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F6-478C-4224-9667-905C83217EBB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44-0C39-4039-B80B-F23C5405FEDC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 userDrawn="1"/>
        </p:nvPicPr>
        <p:blipFill>
          <a:blip r:embed="rId2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rgbClr val="FFFF00"/>
                </a:solidFill>
                <a:latin typeface="Times New Roman"/>
              </a:defRPr>
            </a:lvl1pPr>
          </a:lstStyle>
          <a:p>
            <a:r>
              <a:rPr lang="en-US" dirty="0" smtClean="0"/>
              <a:t>Click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solidFill>
                  <a:srgbClr val="FFFF00"/>
                </a:solidFill>
                <a:latin typeface="Times New Roman"/>
              </a:defRPr>
            </a:lvl1pPr>
            <a:lvl2pPr>
              <a:defRPr sz="3600" baseline="0">
                <a:solidFill>
                  <a:srgbClr val="FFFF00"/>
                </a:solidFill>
                <a:latin typeface="Times New Roman"/>
              </a:defRPr>
            </a:lvl2pPr>
            <a:lvl3pPr>
              <a:defRPr sz="3200" baseline="0">
                <a:solidFill>
                  <a:srgbClr val="FFFF00"/>
                </a:solidFill>
                <a:latin typeface="Times New Roman"/>
              </a:defRPr>
            </a:lvl3pPr>
            <a:lvl4pPr>
              <a:defRPr sz="2800" baseline="0">
                <a:solidFill>
                  <a:srgbClr val="FFFF00"/>
                </a:solidFill>
                <a:latin typeface="Times New Roman"/>
              </a:defRPr>
            </a:lvl4pPr>
            <a:lvl5pPr>
              <a:defRPr sz="2400" baseline="0">
                <a:solidFill>
                  <a:srgbClr val="FFFF00"/>
                </a:solidFill>
                <a:latin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204-715F-4B56-891C-20C918733ECA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E143-2239-4250-B753-148FDAC8C3D1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495E-1B9C-4E2F-B6AC-EF7C919FF241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21B-9655-4FDF-A7A5-55F64DEE4BC1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B249-B98F-4521-AA36-F4D5F08BACFF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0988" y="-38089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C45D-0443-4F37-ACD2-E60DD68AE38D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96AE-0609-407A-966C-1570904D8764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942-4BCB-4A99-B524-704467C59BF1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6D52-E791-4F00-A06E-474AD13DF973}" type="datetime1">
              <a:rPr lang="en-US" smtClean="0"/>
              <a:pPr/>
              <a:t>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qsimaging.com/ccd_noise.html" TargetMode="External"/><Relationship Id="rId5" Type="http://schemas.openxmlformats.org/officeDocument/2006/relationships/hyperlink" Target="http://pixinsight.com/tutorials/master-frames/en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64" y="457200"/>
            <a:ext cx="76200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Astroschool</a:t>
            </a:r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Image Calibration</a:t>
            </a:r>
            <a:endParaRPr lang="en-US" sz="8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0633" y="4800600"/>
            <a:ext cx="3821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February 20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2014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HAL10Log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3406"/>
            <a:ext cx="3344594" cy="33445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7388" y="4529138"/>
            <a:ext cx="542925" cy="442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9763" y="4567237"/>
            <a:ext cx="81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14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119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Taking Dark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Should be same duration as your light frames (DSLR – same ISO, too)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Cover the lens, or keep the shutter closed</a:t>
            </a: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Should be taken at same temperature as your lights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Take at least 10, but preferably 20-30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7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Taking Flat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0" y="1225688"/>
            <a:ext cx="8267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Shoot an evenly-illuminated field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Duration long enough to achieve 1/3  to ½ saturation of pixels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Same focus as your lights</a:t>
            </a:r>
          </a:p>
          <a:p>
            <a:pPr algn="ctr"/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DSLR –same ISO and f/ratio as lights, use Aperture Priority (Av)</a:t>
            </a:r>
          </a:p>
          <a:p>
            <a:pPr algn="ctr"/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Temperature not that important if exposures are fairly short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>
                <a:solidFill>
                  <a:srgbClr val="CCFF33"/>
                </a:solidFill>
                <a:latin typeface="Times New Roman"/>
                <a:cs typeface="Times New Roman"/>
              </a:rPr>
              <a:t>Take at least 10, but preferably 20-</a:t>
            </a:r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30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If using filters, take flats through each filter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2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4200" y="3514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Processing Bias and Dark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2000388"/>
            <a:ext cx="7175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Simply integrate (stack)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Average combine, no normalization or weighting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Reject outliers (hot and cold pixels, cosmic ray hits) using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Winsorized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Sigma clipping</a:t>
            </a:r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8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Processing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Flat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Start by calibrating – subtract Master Bias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If you subtract Master Dark as well, then make sure the Master Bias is subtracted from the Master Dark first</a:t>
            </a:r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Stack using average combine,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Multiplicative Normalization,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No weighting,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Pixel rejection: percentile clipping or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Winsorized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Sigma Clipping,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Equalize fluxes</a:t>
            </a:r>
          </a:p>
        </p:txBody>
      </p:sp>
    </p:spTree>
    <p:extLst>
      <p:ext uri="{BB962C8B-B14F-4D97-AF65-F5344CB8AC3E}">
        <p14:creationId xmlns:p14="http://schemas.microsoft.com/office/powerpoint/2010/main" val="3177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Calibrating light 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For each light frame:</a:t>
            </a:r>
          </a:p>
          <a:p>
            <a:pPr algn="ctr"/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Subtract Master Bias</a:t>
            </a:r>
          </a:p>
          <a:p>
            <a:pPr algn="ctr"/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Subtract Bias-subtracted Master Dark</a:t>
            </a:r>
          </a:p>
          <a:p>
            <a:pPr algn="ctr"/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Apply Master Flat (divide light by normalized Master Flat)</a:t>
            </a:r>
          </a:p>
        </p:txBody>
      </p:sp>
    </p:spTree>
    <p:extLst>
      <p:ext uri="{BB962C8B-B14F-4D97-AF65-F5344CB8AC3E}">
        <p14:creationId xmlns:p14="http://schemas.microsoft.com/office/powerpoint/2010/main" val="10067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Registering light 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1225688"/>
            <a:ext cx="87249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Registration involves aligning each light frame to a reference frame based on the stars in the image.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Be very particular in choosing your reference frame.  Choose one with the tightest stars (best focus and seeing).  Look at image statistics, like FWHM and eccentricity.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PI: Blink, Image statistics,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SubframeSelector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script,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StarAlignment</a:t>
            </a:r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1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Integrating light 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1225688"/>
            <a:ext cx="8724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Image Integration (stacking) involves creating a light master from your individual frames.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Use Average combination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Reject pixels using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Winsorized</a:t>
            </a:r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Sigma clipping (if enough sub frames)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In PI, you pick a reference frame for weighting; choose one with best SNR and no artifacts (planes, cosmic ray strikes, etc.)</a:t>
            </a:r>
          </a:p>
          <a:p>
            <a:pPr algn="ctr"/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PI: Blink,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SubframeSelector</a:t>
            </a:r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ImageStatistics</a:t>
            </a:r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ImageIntegration</a:t>
            </a:r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1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Calibration software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PixInsight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: 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ImageCalibration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ImageIntegration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StarAlignment</a:t>
            </a:r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BatchPreProcessing</a:t>
            </a:r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CCDStack</a:t>
            </a:r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Deep Sky Stacker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IRIS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Maxim DL</a:t>
            </a:r>
          </a:p>
        </p:txBody>
      </p:sp>
    </p:spTree>
    <p:extLst>
      <p:ext uri="{BB962C8B-B14F-4D97-AF65-F5344CB8AC3E}">
        <p14:creationId xmlns:p14="http://schemas.microsoft.com/office/powerpoint/2010/main" val="3746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Calibration links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Understanding Read Noise:</a:t>
            </a:r>
            <a:endParaRPr lang="en-US" sz="28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  <a:hlinkClick r:id="rId4"/>
              </a:rPr>
              <a:t>http://qsimaging.com/</a:t>
            </a:r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  <a:hlinkClick r:id="rId4"/>
              </a:rPr>
              <a:t>ccd_noise.html</a:t>
            </a:r>
            <a:endParaRPr lang="en-US" sz="28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28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PixInsight</a:t>
            </a:r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master calibration frames tutorial:</a:t>
            </a:r>
          </a:p>
          <a:p>
            <a:pPr algn="ctr"/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  <a:hlinkClick r:id="rId5"/>
              </a:rPr>
              <a:t>http://pixinsight.com/tutorials/master-frames/</a:t>
            </a:r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  <a:hlinkClick r:id="rId5"/>
              </a:rPr>
              <a:t>en.html</a:t>
            </a:r>
            <a:endParaRPr lang="en-US" sz="28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28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PI </a:t>
            </a:r>
            <a:r>
              <a:rPr lang="en-US" sz="28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BatchPreProcessing</a:t>
            </a:r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tutorial:</a:t>
            </a:r>
          </a:p>
          <a:p>
            <a:pPr algn="ctr"/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</a:rPr>
              <a:t>http://</a:t>
            </a:r>
            <a:r>
              <a:rPr lang="en-US" sz="2800" dirty="0" err="1">
                <a:solidFill>
                  <a:srgbClr val="CCFF33"/>
                </a:solidFill>
                <a:latin typeface="Times New Roman"/>
                <a:cs typeface="Times New Roman"/>
              </a:rPr>
              <a:t>www.harrysastroshed.com</a:t>
            </a:r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</a:rPr>
              <a:t>/</a:t>
            </a:r>
            <a:r>
              <a:rPr lang="en-US" sz="2800" dirty="0" err="1">
                <a:solidFill>
                  <a:srgbClr val="CCFF33"/>
                </a:solidFill>
                <a:latin typeface="Times New Roman"/>
                <a:cs typeface="Times New Roman"/>
              </a:rPr>
              <a:t>Calibration.html</a:t>
            </a:r>
            <a:endParaRPr lang="en-US" sz="28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28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Deep Sky Stacker tutorial:</a:t>
            </a:r>
          </a:p>
          <a:p>
            <a:pPr algn="ctr"/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</a:rPr>
              <a:t>http://</a:t>
            </a:r>
            <a:r>
              <a:rPr lang="en-US" sz="2800" dirty="0" err="1">
                <a:solidFill>
                  <a:srgbClr val="CCFF33"/>
                </a:solidFill>
                <a:latin typeface="Times New Roman"/>
                <a:cs typeface="Times New Roman"/>
              </a:rPr>
              <a:t>deepskystacker.free.fr</a:t>
            </a:r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</a:rPr>
              <a:t>/</a:t>
            </a:r>
            <a:r>
              <a:rPr lang="en-US" sz="2800" dirty="0" err="1">
                <a:solidFill>
                  <a:srgbClr val="CCFF33"/>
                </a:solidFill>
                <a:latin typeface="Times New Roman"/>
                <a:cs typeface="Times New Roman"/>
              </a:rPr>
              <a:t>english</a:t>
            </a:r>
            <a:r>
              <a:rPr lang="en-US" sz="2800" dirty="0">
                <a:solidFill>
                  <a:srgbClr val="CCFF33"/>
                </a:solidFill>
                <a:latin typeface="Times New Roman"/>
                <a:cs typeface="Times New Roman"/>
              </a:rPr>
              <a:t>/</a:t>
            </a:r>
            <a:r>
              <a:rPr lang="en-US" sz="28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theory.htm</a:t>
            </a:r>
            <a:endParaRPr lang="en-US" sz="28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3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Image Calibration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130300"/>
            <a:ext cx="7175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Why do we have to calibrate?</a:t>
            </a: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To remove unwanted signal and noise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marL="571500" indent="-571500" algn="ctr">
              <a:buFont typeface="Arial"/>
              <a:buChar char="•"/>
            </a:pP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Dark current</a:t>
            </a:r>
          </a:p>
          <a:p>
            <a:pPr marL="571500" indent="-571500" algn="ctr">
              <a:buFont typeface="Arial"/>
              <a:buChar char="•"/>
            </a:pP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Read out signal/noise</a:t>
            </a:r>
          </a:p>
          <a:p>
            <a:pPr marL="571500" indent="-571500" algn="ctr">
              <a:buFont typeface="Arial"/>
              <a:buChar char="•"/>
            </a:pP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Uneven field illumination (</a:t>
            </a:r>
            <a:r>
              <a:rPr lang="en-US" sz="36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vignetting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and dust donuts)</a:t>
            </a:r>
          </a:p>
        </p:txBody>
      </p:sp>
    </p:spTree>
    <p:extLst>
      <p:ext uri="{BB962C8B-B14F-4D97-AF65-F5344CB8AC3E}">
        <p14:creationId xmlns:p14="http://schemas.microsoft.com/office/powerpoint/2010/main" val="2325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Image Calibration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803400"/>
            <a:ext cx="717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Why do we have to calibrate?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calib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9600" y="6502400"/>
            <a:ext cx="606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credit: John Strong, </a:t>
            </a:r>
            <a:r>
              <a:rPr lang="en-US" dirty="0" err="1" smtClean="0">
                <a:solidFill>
                  <a:schemeClr val="bg1"/>
                </a:solidFill>
              </a:rPr>
              <a:t>iTelescope.net</a:t>
            </a:r>
            <a:r>
              <a:rPr lang="en-US" dirty="0" smtClean="0">
                <a:solidFill>
                  <a:schemeClr val="bg1"/>
                </a:solidFill>
              </a:rPr>
              <a:t> Facebook user 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examplebia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Example bias frame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7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exampledar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Example dark frame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98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examplefla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Example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flat frame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flatframedon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Example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flat frame (dirty)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39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Image Calibration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803400"/>
            <a:ext cx="717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Why do we have to calibrate?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alibration_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4542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6388100"/>
            <a:ext cx="803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http://</a:t>
            </a:r>
            <a:r>
              <a:rPr lang="en-US" dirty="0" err="1"/>
              <a:t>deepskystacker.free.fr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theory.htm#CalibrationProcess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Taking Bias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Frames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50" y="1225688"/>
            <a:ext cx="7175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Bias frames are zero-length exposures with the shutter closed</a:t>
            </a: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(on a DSLR, use shortest exposure time your camera allows)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DSLR: use same ISO</a:t>
            </a:r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2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So short in duration, dark current is negligible, so temperature is not important</a:t>
            </a:r>
          </a:p>
          <a:p>
            <a:pPr algn="ctr"/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Take a lot of Bias frames (I use 200)</a:t>
            </a:r>
            <a:endParaRPr lang="en-US" sz="32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53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171182</TotalTime>
  <Words>735</Words>
  <Application>Microsoft Macintosh PowerPoint</Application>
  <PresentationFormat>On-screen Show (4:3)</PresentationFormat>
  <Paragraphs>136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Baggett</dc:creator>
  <cp:lastModifiedBy>Christopher Todd</cp:lastModifiedBy>
  <cp:revision>1928</cp:revision>
  <dcterms:created xsi:type="dcterms:W3CDTF">2009-02-07T16:08:21Z</dcterms:created>
  <dcterms:modified xsi:type="dcterms:W3CDTF">2014-02-17T19:21:32Z</dcterms:modified>
</cp:coreProperties>
</file>